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382cf74fc7ce4c56" /><Relationship Type="http://schemas.openxmlformats.org/officeDocument/2006/relationships/extended-properties" Target="/docProps/app.xml" Id="R012fea3d60c24837" /><Relationship Type="http://schemas.openxmlformats.org/officeDocument/2006/relationships/officeDocument" Target="/ppt/presentation.xml" Id="Re133abddc397414a" /></Relationships>
</file>

<file path=ppt/presentation.xml><?xml version="1.0" encoding="utf-8"?>
<p:presentation xmlns:p="http://schemas.openxmlformats.org/presentationml/2006/main">
  <p:sldMasterIdLst>
    <p:sldMasterId xmlns:r="http://schemas.openxmlformats.org/officeDocument/2006/relationships" id="2147483648" r:id="R27084556485e4425"/>
  </p:sldMasterIdLst>
  <p:notesMasterIdLst>
    <p:notesMasterId xmlns:r="http://schemas.openxmlformats.org/officeDocument/2006/relationships" r:id="Rc9672cae9c014dc7"/>
  </p:notesMasterIdLst>
  <p:sldIdLst>
    <p:sldId xmlns:r="http://schemas.openxmlformats.org/officeDocument/2006/relationships" id="256" r:id="R420797c3fca64b7a"/>
    <p:sldId xmlns:r="http://schemas.openxmlformats.org/officeDocument/2006/relationships" id="257" r:id="R1cfd005c509843a5"/>
    <p:sldId xmlns:r="http://schemas.openxmlformats.org/officeDocument/2006/relationships" id="258" r:id="R09a87c4f9b194763"/>
    <p:sldId xmlns:r="http://schemas.openxmlformats.org/officeDocument/2006/relationships" id="259" r:id="R1117d05a2e034edb"/>
    <p:sldId xmlns:r="http://schemas.openxmlformats.org/officeDocument/2006/relationships" id="260" r:id="Rbdf5890180454556"/>
    <p:sldId xmlns:r="http://schemas.openxmlformats.org/officeDocument/2006/relationships" id="261" r:id="Raf3b3b375a724071"/>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59a9fd4509a455b" /><Relationship Type="http://schemas.openxmlformats.org/officeDocument/2006/relationships/slideMaster" Target="/ppt/slideMasters/slideMaster1.xml" Id="R27084556485e4425" /><Relationship Type="http://schemas.openxmlformats.org/officeDocument/2006/relationships/notesMaster" Target="/ppt/notesMasters/notesMaster1.xml" Id="Rc9672cae9c014dc7" /><Relationship Type="http://schemas.openxmlformats.org/officeDocument/2006/relationships/presProps" Target="/ppt/presProps.xml" Id="R4e0cac6b9df24e17" /><Relationship Type="http://schemas.openxmlformats.org/officeDocument/2006/relationships/tableStyles" Target="/ppt/tableStyles.xml" Id="R9a15d6d5614f495c" /><Relationship Type="http://schemas.openxmlformats.org/officeDocument/2006/relationships/slide" Target="/ppt/slides/slide1.xml" Id="R420797c3fca64b7a" /><Relationship Type="http://schemas.openxmlformats.org/officeDocument/2006/relationships/slide" Target="/ppt/slides/slide2.xml" Id="R1cfd005c509843a5" /><Relationship Type="http://schemas.openxmlformats.org/officeDocument/2006/relationships/slide" Target="/ppt/slides/slide3.xml" Id="R09a87c4f9b194763" /><Relationship Type="http://schemas.openxmlformats.org/officeDocument/2006/relationships/slide" Target="/ppt/slides/slide4.xml" Id="R1117d05a2e034edb" /><Relationship Type="http://schemas.openxmlformats.org/officeDocument/2006/relationships/slide" Target="/ppt/slides/slide5.xml" Id="Rbdf5890180454556" /><Relationship Type="http://schemas.openxmlformats.org/officeDocument/2006/relationships/slide" Target="/ppt/slides/slide6.xml" Id="Raf3b3b375a72407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b8de3d09c3a4d0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79af6b4e9fd46bc" /><Relationship Type="http://schemas.openxmlformats.org/officeDocument/2006/relationships/notesMaster" Target="/ppt/notesMasters/notesMaster1.xml" Id="R2f85d8ac01f34618" /></Relationships>
</file>

<file path=ppt/notesSlides/_rels/notesSlide2.xml.rels>&#65279;<?xml version="1.0" encoding="utf-8"?><Relationships xmlns="http://schemas.openxmlformats.org/package/2006/relationships"><Relationship Type="http://schemas.openxmlformats.org/officeDocument/2006/relationships/slide" Target="/ppt/slides/slide2.xml" Id="Ra307f9212d61484a" /><Relationship Type="http://schemas.openxmlformats.org/officeDocument/2006/relationships/notesMaster" Target="/ppt/notesMasters/notesMaster1.xml" Id="R20594cc5f07f40bb" /></Relationships>
</file>

<file path=ppt/notesSlides/_rels/notesSlide3.xml.rels>&#65279;<?xml version="1.0" encoding="utf-8"?><Relationships xmlns="http://schemas.openxmlformats.org/package/2006/relationships"><Relationship Type="http://schemas.openxmlformats.org/officeDocument/2006/relationships/slide" Target="/ppt/slides/slide3.xml" Id="Rc5d7bf658ca14898" /><Relationship Type="http://schemas.openxmlformats.org/officeDocument/2006/relationships/notesMaster" Target="/ppt/notesMasters/notesMaster1.xml" Id="Rb7d5c9898d3845ce" /></Relationships>
</file>

<file path=ppt/notesSlides/_rels/notesSlide4.xml.rels>&#65279;<?xml version="1.0" encoding="utf-8"?><Relationships xmlns="http://schemas.openxmlformats.org/package/2006/relationships"><Relationship Type="http://schemas.openxmlformats.org/officeDocument/2006/relationships/slide" Target="/ppt/slides/slide4.xml" Id="R8ccdd25c9c4847a9" /><Relationship Type="http://schemas.openxmlformats.org/officeDocument/2006/relationships/notesMaster" Target="/ppt/notesMasters/notesMaster1.xml" Id="Rf3d6aba1cb494c25" /></Relationships>
</file>

<file path=ppt/notesSlides/_rels/notesSlide5.xml.rels>&#65279;<?xml version="1.0" encoding="utf-8"?><Relationships xmlns="http://schemas.openxmlformats.org/package/2006/relationships"><Relationship Type="http://schemas.openxmlformats.org/officeDocument/2006/relationships/slide" Target="/ppt/slides/slide5.xml" Id="R33ec3f04702d4bde" /><Relationship Type="http://schemas.openxmlformats.org/officeDocument/2006/relationships/notesMaster" Target="/ppt/notesMasters/notesMaster1.xml" Id="R9cad27bec8e84c2c" /></Relationships>
</file>

<file path=ppt/notesSlides/_rels/notesSlide6.xml.rels>&#65279;<?xml version="1.0" encoding="utf-8"?><Relationships xmlns="http://schemas.openxmlformats.org/package/2006/relationships"><Relationship Type="http://schemas.openxmlformats.org/officeDocument/2006/relationships/slide" Target="/ppt/slides/slide6.xml" Id="R40715a411395467f" /><Relationship Type="http://schemas.openxmlformats.org/officeDocument/2006/relationships/notesMaster" Target="/ppt/notesMasters/notesMaster1.xml" Id="R3550c1b442cb4fce"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GHPField sales introduction. Product description is based on the existing GHPField workflow. Audience: specialty installers coordinating home-builder purchase orders and homeowner work. No customer outcome or third-party benchmark is claimed. Website: https://ghpfield.com.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existing GHPField application, work/training/shots/03-expanded.png. All displayed records are fictional sample data. Related work is grouped using supported builder/location/day rules and individual PO records remain separate. Customer, community, product and site detail are available per order. A saved community entrance is separate from the exact lot or installation address.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existing GHPField application, work/training-v2/shots/05-month.png. All displayed records are fictional demonstration data. This crop shows part of the month view, not the full month. Crew assignment and date changes remain subject to job readiness and user permissions. The application also supports a printed daily schedule.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existing GHPField application, work/training/shots/07-phone-checklist.png. The image is a desktop capture of the crew workspace, not a native iPhone or Android screen recording. All records and installer labels are fictional. Photo, checklist, note and completion controls are shown. Mobile access uses the supported installable online web app. Location requires permission and is not continuous background tracking. Explore the demo at https://ghpfield.com.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Offer instructions supplied for this presentation: request a guided 14-day trial, no card required, with company fit and setup reviewed before the trial is confirmed. A request does not automatically provision a company workspace or activate service. Trial scope and start date must be confirmed. Continuing into paid service requires the customer’s explicit approval. Website: https://ghpfield.com.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Commercial source: owner-approved GHPField offer, confirmed 2026-09-08. The Core plan is $99 per company per month for up to 5 crews and 10 users. This price is supplied by the owner, not a competitor benchmark. The customer must approve the paid plan and terms before paid service begins. Accounting, builder portal, payments, AI and communication/provider services require individual review, may have additional charges, and are not all connected today. The guided 14-day trial requires setup review before activation and no card is required. The owner selected Google Workspace for sales@ghpfield.com and support@ghpfield.com, but these mailboxes have not been created and are not represented as active; the public CTA is https://ghpfield.com.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2e3d80de36843ce"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364c05b0737465c" /><Relationship Type="http://schemas.openxmlformats.org/officeDocument/2006/relationships/slideLayout" Target="/ppt/slideLayouts/slideLayout1.xml" Id="R90205acdd63046e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90205acdd63046e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12108f7eded4328" /><Relationship Type="http://schemas.openxmlformats.org/officeDocument/2006/relationships/notesSlide" Target="/ppt/notesSlides/notesSlide1.xml" Id="Rea1a06fee3c84bb5"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046a23cd2574da9" /><Relationship Type="http://schemas.openxmlformats.org/officeDocument/2006/relationships/image" Target="/ppt/media/image.png" Id="R25e439231b4244a3" /><Relationship Type="http://schemas.openxmlformats.org/officeDocument/2006/relationships/notesSlide" Target="/ppt/notesSlides/notesSlide2.xml" Id="R2f345d66e26b4220"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a0697175e3243da" /><Relationship Type="http://schemas.openxmlformats.org/officeDocument/2006/relationships/image" Target="/ppt/media/image2.png" Id="Rc561ffdcbc014bd1" /><Relationship Type="http://schemas.openxmlformats.org/officeDocument/2006/relationships/notesSlide" Target="/ppt/notesSlides/notesSlide3.xml" Id="R192e71d2cd45414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f8f8fc164e53493a" /><Relationship Type="http://schemas.openxmlformats.org/officeDocument/2006/relationships/image" Target="/ppt/media/image3.png" Id="R371de18e0baa41d5" /><Relationship Type="http://schemas.openxmlformats.org/officeDocument/2006/relationships/notesSlide" Target="/ppt/notesSlides/notesSlide4.xml" Id="R0a27330df921413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f0ec419bd094c8c" /><Relationship Type="http://schemas.openxmlformats.org/officeDocument/2006/relationships/notesSlide" Target="/ppt/notesSlides/notesSlide5.xml" Id="R3e33822cce97473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4c877072b0ed4e4b" /><Relationship Type="http://schemas.openxmlformats.org/officeDocument/2006/relationships/notesSlide" Target="/ppt/notesSlides/notesSlide6.xml" Id="Rd53f81b7504842f3" /></Relationships>
</file>

<file path=ppt/slides/slide1.xml><?xml version="1.0" encoding="utf-8"?>
<p:sld xmlns:p="http://schemas.openxmlformats.org/presentationml/2006/main">
  <p:cSld>
    <p:bg>
      <p:bgPr>
        <a:solidFill xmlns:a="http://schemas.openxmlformats.org/drawingml/2006/main">
          <a:srgbClr val="14263B"/>
        </a:solidFill>
      </p:bgPr>
    </p:bg>
    <p:spTree>
      <p:nvGrpSpPr>
        <p:cNvPr id="1" name=""/>
        <p:cNvGrpSpPr/>
        <p:nvPr/>
      </p:nvGrpSpPr>
      <p:grpSpPr>
        <a:xfrm xmlns:a="http://schemas.openxmlformats.org/drawingml/2006/main"/>
      </p:grpSpPr>
      <p:sp>
        <p:nvSpPr>
          <p:cNvPr id="5" name="brand">
            <a:extLst xmlns:a="http://schemas.openxmlformats.org/drawingml/2006/main">
              <a:ext uri="{FF2B5EF4-FFF2-40B4-BE49-F238E27FC236}">
                <a16:creationId xmlns:a16="http://schemas.microsoft.com/office/drawing/2014/main" id="{BF48B5D1-635D-4173-B950-C2FCE7A14465}"/>
              </a:ext>
            </a:extLst>
          </p:cNvPr>
          <p:cNvSpPr>
            <a:spLocks xmlns:a="http://schemas.openxmlformats.org/drawingml/2006/main" noGrp="1"/>
          </p:cNvSpPr>
          <p:nvPr/>
        </p:nvSpPr>
        <p:spPr>
          <a:xfrm xmlns:a="http://schemas.openxmlformats.org/drawingml/2006/main">
            <a:off x="685800" y="590550"/>
            <a:ext cx="10477500" cy="971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5850" b="1">
                <a:solidFill>
                  <a:srgbClr val="FFFFFF"/>
                </a:solidFill>
                <a:latin typeface="Lato"/>
                <a:ea typeface="Lato"/>
                <a:cs typeface="Lato"/>
              </a:defRPr>
            </a:pPr>
            <a:r>
              <a:rPr sz="5850" b="1">
                <a:solidFill>
                  <a:srgbClr val="FFFFFF"/>
                </a:solidFill>
                <a:latin typeface="Lato"/>
                <a:ea typeface="Lato"/>
                <a:cs typeface="Lato"/>
              </a:rPr>
              <a:t>GHPField</a:t>
            </a:r>
          </a:p>
        </p:txBody>
      </p:sp>
      <p:sp>
        <p:nvSpPr>
          <p:cNvPr id="2" name="promise">
            <a:extLst xmlns:a="http://schemas.openxmlformats.org/drawingml/2006/main">
              <a:ext uri="{FF2B5EF4-FFF2-40B4-BE49-F238E27FC236}">
                <a16:creationId xmlns:a16="http://schemas.microsoft.com/office/drawing/2014/main" id="{402C86F2-79EE-4A5B-A10B-B67E19A7D629}"/>
              </a:ext>
            </a:extLst>
          </p:cNvPr>
          <p:cNvSpPr>
            <a:spLocks xmlns:a="http://schemas.openxmlformats.org/drawingml/2006/main" noGrp="1"/>
          </p:cNvSpPr>
          <p:nvPr/>
        </p:nvSpPr>
        <p:spPr>
          <a:xfrm xmlns:a="http://schemas.openxmlformats.org/drawingml/2006/main">
            <a:off x="685800" y="2457450"/>
            <a:ext cx="105727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4350" b="1">
                <a:solidFill>
                  <a:srgbClr val="FFFFFF"/>
                </a:solidFill>
                <a:latin typeface="Lato"/>
                <a:ea typeface="Lato"/>
                <a:cs typeface="Lato"/>
              </a:defRPr>
            </a:pPr>
            <a:r>
              <a:rPr sz="4350" b="1">
                <a:solidFill>
                  <a:srgbClr val="FFFFFF"/>
                </a:solidFill>
                <a:latin typeface="Lato"/>
                <a:ea typeface="Lato"/>
                <a:cs typeface="Lato"/>
              </a:rPr>
              <a:t>Builder POs and crew work</a:t>
            </a:r>
          </a:p>
          <a:p xmlns:a="http://schemas.openxmlformats.org/drawingml/2006/main">
            <a:pPr>
              <a:defRPr sz="4350" b="1">
                <a:solidFill>
                  <a:srgbClr val="FFFFFF"/>
                </a:solidFill>
                <a:latin typeface="Lato"/>
                <a:ea typeface="Lato"/>
                <a:cs typeface="Lato"/>
              </a:defRPr>
            </a:pPr>
            <a:r>
              <a:rPr sz="4350" b="1">
                <a:solidFill>
                  <a:srgbClr val="FFFFFF"/>
                </a:solidFill>
                <a:latin typeface="Lato"/>
                <a:ea typeface="Lato"/>
                <a:cs typeface="Lato"/>
              </a:rPr>
              <a:t>in one place</a:t>
            </a:r>
          </a:p>
        </p:txBody>
      </p:sp>
      <p:sp>
        <p:nvSpPr>
          <p:cNvPr id="3" name="audience">
            <a:extLst xmlns:a="http://schemas.openxmlformats.org/drawingml/2006/main">
              <a:ext uri="{FF2B5EF4-FFF2-40B4-BE49-F238E27FC236}">
                <a16:creationId xmlns:a16="http://schemas.microsoft.com/office/drawing/2014/main" id="{EC52FF96-F0FF-4931-BA18-2405DB55945E}"/>
              </a:ext>
            </a:extLst>
          </p:cNvPr>
          <p:cNvSpPr>
            <a:spLocks xmlns:a="http://schemas.openxmlformats.org/drawingml/2006/main" noGrp="1"/>
          </p:cNvSpPr>
          <p:nvPr/>
        </p:nvSpPr>
        <p:spPr>
          <a:xfrm xmlns:a="http://schemas.openxmlformats.org/drawingml/2006/main">
            <a:off x="723900" y="4400550"/>
            <a:ext cx="104775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175" b="0">
                <a:solidFill>
                  <a:srgbClr val="E3EDF4"/>
                </a:solidFill>
                <a:latin typeface="Lato"/>
                <a:ea typeface="Lato"/>
                <a:cs typeface="Lato"/>
              </a:defRPr>
            </a:pPr>
            <a:r>
              <a:rPr sz="2175" b="0">
                <a:solidFill>
                  <a:srgbClr val="E3EDF4"/>
                </a:solidFill>
                <a:latin typeface="Lato"/>
                <a:ea typeface="Lato"/>
                <a:cs typeface="Lato"/>
              </a:rPr>
              <a:t>For mailbox, fireplace and address-plate installers</a:t>
            </a:r>
          </a:p>
        </p:txBody>
      </p:sp>
      <p:sp>
        <p:nvSpPr>
          <p:cNvPr id="4" name="website">
            <a:extLst xmlns:a="http://schemas.openxmlformats.org/drawingml/2006/main">
              <a:ext uri="{FF2B5EF4-FFF2-40B4-BE49-F238E27FC236}">
                <a16:creationId xmlns:a16="http://schemas.microsoft.com/office/drawing/2014/main" id="{72647957-83C0-4AD3-947C-9BD1044DE518}"/>
              </a:ext>
            </a:extLst>
          </p:cNvPr>
          <p:cNvSpPr>
            <a:spLocks xmlns:a="http://schemas.openxmlformats.org/drawingml/2006/main" noGrp="1"/>
          </p:cNvSpPr>
          <p:nvPr/>
        </p:nvSpPr>
        <p:spPr>
          <a:xfrm xmlns:a="http://schemas.openxmlformats.org/drawingml/2006/main">
            <a:off x="723900" y="5848350"/>
            <a:ext cx="10477500" cy="4667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175" b="1">
                <a:solidFill>
                  <a:srgbClr val="FFAD83"/>
                </a:solidFill>
                <a:latin typeface="Lato"/>
                <a:ea typeface="Lato"/>
                <a:cs typeface="Lato"/>
              </a:defRPr>
            </a:pPr>
            <a:r>
              <a:rPr sz="2175" b="1">
                <a:solidFill>
                  <a:srgbClr val="FFAD83"/>
                </a:solidFill>
                <a:latin typeface="Lato"/>
                <a:ea typeface="Lato"/>
                <a:cs typeface="Lato"/>
              </a:rPr>
              <a:t>ghpfield.com</a:t>
            </a:r>
          </a:p>
        </p:txBody>
      </p:sp>
    </p:spTree>
    <p:extLst>
      <p:ext uri="{BB962C8B-B14F-4D97-AF65-F5344CB8AC3E}">
        <p14:creationId xmlns:p14="http://schemas.microsoft.com/office/powerpoint/2010/main" val="11810858"/>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heading">
            <a:extLst xmlns:a="http://schemas.openxmlformats.org/drawingml/2006/main">
              <a:ext uri="{FF2B5EF4-FFF2-40B4-BE49-F238E27FC236}">
                <a16:creationId xmlns:a16="http://schemas.microsoft.com/office/drawing/2014/main" id="{29676EB4-D189-4638-820D-56C3F0D89B21}"/>
              </a:ext>
            </a:extLst>
          </p:cNvPr>
          <p:cNvSpPr>
            <a:spLocks xmlns:a="http://schemas.openxmlformats.org/drawingml/2006/main" noGrp="1"/>
          </p:cNvSpPr>
          <p:nvPr/>
        </p:nvSpPr>
        <p:spPr>
          <a:xfrm xmlns:a="http://schemas.openxmlformats.org/drawingml/2006/main">
            <a:off x="685800" y="476250"/>
            <a:ext cx="108204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3300" b="1">
                <a:solidFill>
                  <a:srgbClr val="14263B"/>
                </a:solidFill>
                <a:latin typeface="Lato"/>
                <a:ea typeface="Lato"/>
                <a:cs typeface="Lato"/>
              </a:defRPr>
            </a:pPr>
            <a:r>
              <a:rPr sz="3300" b="1">
                <a:solidFill>
                  <a:srgbClr val="14263B"/>
                </a:solidFill>
                <a:latin typeface="Lato"/>
                <a:ea typeface="Lato"/>
                <a:cs typeface="Lato"/>
              </a:rPr>
              <a:t>Every PO keeps its details</a:t>
            </a:r>
          </a:p>
        </p:txBody>
      </p:sp>
      <p:sp>
        <p:nvSpPr>
          <p:cNvPr id="2" name="summary">
            <a:extLst xmlns:a="http://schemas.openxmlformats.org/drawingml/2006/main">
              <a:ext uri="{FF2B5EF4-FFF2-40B4-BE49-F238E27FC236}">
                <a16:creationId xmlns:a16="http://schemas.microsoft.com/office/drawing/2014/main" id="{99E26BC1-481A-4035-8386-7A3025BA98B0}"/>
              </a:ext>
            </a:extLst>
          </p:cNvPr>
          <p:cNvSpPr>
            <a:spLocks xmlns:a="http://schemas.openxmlformats.org/drawingml/2006/main" noGrp="1"/>
          </p:cNvSpPr>
          <p:nvPr/>
        </p:nvSpPr>
        <p:spPr>
          <a:xfrm xmlns:a="http://schemas.openxmlformats.org/drawingml/2006/main">
            <a:off x="685800" y="1219200"/>
            <a:ext cx="108204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250" b="1">
                <a:solidFill>
                  <a:srgbClr val="236D9C"/>
                </a:solidFill>
                <a:latin typeface="Lato"/>
                <a:ea typeface="Lato"/>
                <a:cs typeface="Lato"/>
              </a:defRPr>
            </a:pPr>
            <a:r>
              <a:rPr sz="2250" b="1">
                <a:solidFill>
                  <a:srgbClr val="236D9C"/>
                </a:solidFill>
                <a:latin typeface="Lato"/>
                <a:ea typeface="Lato"/>
                <a:cs typeface="Lato"/>
              </a:rPr>
              <a:t>Plan related work together. Keep each PO separate.</a:t>
            </a:r>
          </a:p>
        </p:txBody>
      </p:sp>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25e439231b4244a3"/>
          <a:stretch xmlns:a="http://schemas.openxmlformats.org/drawingml/2006/main"/>
        </p:blipFill>
        <p:spPr>
          <a:xfrm xmlns:a="http://schemas.openxmlformats.org/drawingml/2006/main">
            <a:off x="685800" y="2059182"/>
            <a:ext cx="10820400" cy="3949312"/>
          </a:xfrm>
          <a:prstGeom xmlns:a="http://schemas.openxmlformats.org/drawingml/2006/main" prst="rect">
            <a:avLst/>
          </a:prstGeom>
        </p:spPr>
      </p:pic>
      <p:sp>
        <p:nvSpPr>
          <p:cNvPr id="4" name="caption">
            <a:extLst xmlns:a="http://schemas.openxmlformats.org/drawingml/2006/main">
              <a:ext uri="{FF2B5EF4-FFF2-40B4-BE49-F238E27FC236}">
                <a16:creationId xmlns:a16="http://schemas.microsoft.com/office/drawing/2014/main" id="{81802152-F945-4102-84C8-527D7080FBA3}"/>
              </a:ext>
            </a:extLst>
          </p:cNvPr>
          <p:cNvSpPr>
            <a:spLocks xmlns:a="http://schemas.openxmlformats.org/drawingml/2006/main" noGrp="1"/>
          </p:cNvSpPr>
          <p:nvPr/>
        </p:nvSpPr>
        <p:spPr>
          <a:xfrm xmlns:a="http://schemas.openxmlformats.org/drawingml/2006/main">
            <a:off x="685800" y="6200775"/>
            <a:ext cx="108204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1650" b="0">
                <a:solidFill>
                  <a:srgbClr val="536675"/>
                </a:solidFill>
                <a:latin typeface="Lato"/>
                <a:ea typeface="Lato"/>
                <a:cs typeface="Lato"/>
              </a:defRPr>
            </a:pPr>
            <a:r>
              <a:rPr sz="1650" b="0">
                <a:solidFill>
                  <a:srgbClr val="536675"/>
                </a:solidFill>
                <a:latin typeface="Lato"/>
                <a:ea typeface="Lato"/>
                <a:cs typeface="Lato"/>
              </a:rPr>
              <a:t>Demonstration data. Customer, products, location and instructions stay with each order.</a:t>
            </a:r>
          </a:p>
        </p:txBody>
      </p:sp>
    </p:spTree>
    <p:extLst>
      <p:ext uri="{BB962C8B-B14F-4D97-AF65-F5344CB8AC3E}">
        <p14:creationId xmlns:p14="http://schemas.microsoft.com/office/powerpoint/2010/main" val="1126523859"/>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heading">
            <a:extLst xmlns:a="http://schemas.openxmlformats.org/drawingml/2006/main">
              <a:ext uri="{FF2B5EF4-FFF2-40B4-BE49-F238E27FC236}">
                <a16:creationId xmlns:a16="http://schemas.microsoft.com/office/drawing/2014/main" id="{23021283-1690-4EBC-8B77-94220D5FF207}"/>
              </a:ext>
            </a:extLst>
          </p:cNvPr>
          <p:cNvSpPr>
            <a:spLocks xmlns:a="http://schemas.openxmlformats.org/drawingml/2006/main" noGrp="1"/>
          </p:cNvSpPr>
          <p:nvPr/>
        </p:nvSpPr>
        <p:spPr>
          <a:xfrm xmlns:a="http://schemas.openxmlformats.org/drawingml/2006/main">
            <a:off x="685800" y="476250"/>
            <a:ext cx="108204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3300" b="1">
                <a:solidFill>
                  <a:srgbClr val="14263B"/>
                </a:solidFill>
                <a:latin typeface="Lato"/>
                <a:ea typeface="Lato"/>
                <a:cs typeface="Lato"/>
              </a:defRPr>
            </a:pPr>
            <a:r>
              <a:rPr sz="3300" b="1">
                <a:solidFill>
                  <a:srgbClr val="14263B"/>
                </a:solidFill>
                <a:latin typeface="Lato"/>
                <a:ea typeface="Lato"/>
                <a:cs typeface="Lato"/>
              </a:rPr>
              <a:t>A clearer crew day</a:t>
            </a:r>
          </a:p>
        </p:txBody>
      </p:sp>
      <p:sp>
        <p:nvSpPr>
          <p:cNvPr id="2" name="summary">
            <a:extLst xmlns:a="http://schemas.openxmlformats.org/drawingml/2006/main">
              <a:ext uri="{FF2B5EF4-FFF2-40B4-BE49-F238E27FC236}">
                <a16:creationId xmlns:a16="http://schemas.microsoft.com/office/drawing/2014/main" id="{CB92FA9B-0FB4-47FC-9626-8C8C3F62F69B}"/>
              </a:ext>
            </a:extLst>
          </p:cNvPr>
          <p:cNvSpPr>
            <a:spLocks xmlns:a="http://schemas.openxmlformats.org/drawingml/2006/main" noGrp="1"/>
          </p:cNvSpPr>
          <p:nvPr/>
        </p:nvSpPr>
        <p:spPr>
          <a:xfrm xmlns:a="http://schemas.openxmlformats.org/drawingml/2006/main">
            <a:off x="685800" y="1219200"/>
            <a:ext cx="108204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250" b="1">
                <a:solidFill>
                  <a:srgbClr val="236D9C"/>
                </a:solidFill>
                <a:latin typeface="Lato"/>
                <a:ea typeface="Lato"/>
                <a:cs typeface="Lato"/>
              </a:defRPr>
            </a:pPr>
            <a:r>
              <a:rPr sz="2250" b="1">
                <a:solidFill>
                  <a:srgbClr val="236D9C"/>
                </a:solidFill>
                <a:latin typeface="Lato"/>
                <a:ea typeface="Lato"/>
                <a:cs typeface="Lato"/>
              </a:rPr>
              <a:t>Assign crews. Adjust dates. Review the schedule.</a:t>
            </a:r>
          </a:p>
        </p:txBody>
      </p:sp>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c561ffdcbc014bd1"/>
          <a:stretch xmlns:a="http://schemas.openxmlformats.org/drawingml/2006/main"/>
        </p:blipFill>
        <p:spPr>
          <a:xfrm xmlns:a="http://schemas.openxmlformats.org/drawingml/2006/main">
            <a:off x="715684" y="1943100"/>
            <a:ext cx="10760632" cy="4438650"/>
          </a:xfrm>
          <a:prstGeom xmlns:a="http://schemas.openxmlformats.org/drawingml/2006/main" prst="rect">
            <a:avLst/>
          </a:prstGeom>
        </p:spPr>
      </p:pic>
      <p:sp>
        <p:nvSpPr>
          <p:cNvPr id="4" name="caption">
            <a:extLst xmlns:a="http://schemas.openxmlformats.org/drawingml/2006/main">
              <a:ext uri="{FF2B5EF4-FFF2-40B4-BE49-F238E27FC236}">
                <a16:creationId xmlns:a16="http://schemas.microsoft.com/office/drawing/2014/main" id="{A4B915BF-9608-4726-A2FF-DDCF6429DD22}"/>
              </a:ext>
            </a:extLst>
          </p:cNvPr>
          <p:cNvSpPr>
            <a:spLocks xmlns:a="http://schemas.openxmlformats.org/drawingml/2006/main" noGrp="1"/>
          </p:cNvSpPr>
          <p:nvPr/>
        </p:nvSpPr>
        <p:spPr>
          <a:xfrm xmlns:a="http://schemas.openxmlformats.org/drawingml/2006/main">
            <a:off x="685800" y="6448425"/>
            <a:ext cx="108204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1500" b="0">
                <a:solidFill>
                  <a:srgbClr val="536675"/>
                </a:solidFill>
                <a:latin typeface="Lato"/>
                <a:ea typeface="Lato"/>
                <a:cs typeface="Lato"/>
              </a:defRPr>
            </a:pPr>
            <a:r>
              <a:rPr sz="1500" b="0">
                <a:solidFill>
                  <a:srgbClr val="536675"/>
                </a:solidFill>
                <a:latin typeface="Lato"/>
                <a:ea typeface="Lato"/>
                <a:cs typeface="Lato"/>
              </a:rPr>
              <a:t>Month view detail with fictional orders. Printed day schedules are also available.</a:t>
            </a:r>
          </a:p>
        </p:txBody>
      </p:sp>
    </p:spTree>
    <p:extLst>
      <p:ext uri="{BB962C8B-B14F-4D97-AF65-F5344CB8AC3E}">
        <p14:creationId xmlns:p14="http://schemas.microsoft.com/office/powerpoint/2010/main" val="1789607505"/>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heading">
            <a:extLst xmlns:a="http://schemas.openxmlformats.org/drawingml/2006/main">
              <a:ext uri="{FF2B5EF4-FFF2-40B4-BE49-F238E27FC236}">
                <a16:creationId xmlns:a16="http://schemas.microsoft.com/office/drawing/2014/main" id="{99345811-DEB4-47F8-BCCC-3B1A13EF6E32}"/>
              </a:ext>
            </a:extLst>
          </p:cNvPr>
          <p:cNvSpPr>
            <a:spLocks xmlns:a="http://schemas.openxmlformats.org/drawingml/2006/main" noGrp="1"/>
          </p:cNvSpPr>
          <p:nvPr/>
        </p:nvSpPr>
        <p:spPr>
          <a:xfrm xmlns:a="http://schemas.openxmlformats.org/drawingml/2006/main">
            <a:off x="685800" y="476250"/>
            <a:ext cx="108204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3300" b="1">
                <a:solidFill>
                  <a:srgbClr val="14263B"/>
                </a:solidFill>
                <a:latin typeface="Lato"/>
                <a:ea typeface="Lato"/>
                <a:cs typeface="Lato"/>
              </a:defRPr>
            </a:pPr>
            <a:r>
              <a:rPr sz="3300" b="1">
                <a:solidFill>
                  <a:srgbClr val="14263B"/>
                </a:solidFill>
                <a:latin typeface="Lato"/>
                <a:ea typeface="Lato"/>
                <a:cs typeface="Lato"/>
              </a:rPr>
              <a:t>Explore the free demo</a:t>
            </a:r>
          </a:p>
        </p:txBody>
      </p:sp>
      <p:sp>
        <p:nvSpPr>
          <p:cNvPr id="2" name="step-one">
            <a:extLst xmlns:a="http://schemas.openxmlformats.org/drawingml/2006/main">
              <a:ext uri="{FF2B5EF4-FFF2-40B4-BE49-F238E27FC236}">
                <a16:creationId xmlns:a16="http://schemas.microsoft.com/office/drawing/2014/main" id="{3F5940F3-6EE0-4095-9AC0-204DBEF32CAB}"/>
              </a:ext>
            </a:extLst>
          </p:cNvPr>
          <p:cNvSpPr>
            <a:spLocks xmlns:a="http://schemas.openxmlformats.org/drawingml/2006/main" noGrp="1"/>
          </p:cNvSpPr>
          <p:nvPr/>
        </p:nvSpPr>
        <p:spPr>
          <a:xfrm xmlns:a="http://schemas.openxmlformats.org/drawingml/2006/main">
            <a:off x="685800" y="2124075"/>
            <a:ext cx="542925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550" b="1">
                <a:solidFill>
                  <a:srgbClr val="14263B"/>
                </a:solidFill>
                <a:latin typeface="Lato"/>
                <a:ea typeface="Lato"/>
                <a:cs typeface="Lato"/>
              </a:defRPr>
            </a:pPr>
            <a:r>
              <a:rPr sz="2550" b="1">
                <a:solidFill>
                  <a:srgbClr val="14263B"/>
                </a:solidFill>
                <a:latin typeface="Lato"/>
                <a:ea typeface="Lato"/>
                <a:cs typeface="Lato"/>
              </a:rPr>
              <a:t>Open an order.</a:t>
            </a:r>
          </a:p>
        </p:txBody>
      </p:sp>
      <p:sp>
        <p:nvSpPr>
          <p:cNvPr id="3" name="step-two">
            <a:extLst xmlns:a="http://schemas.openxmlformats.org/drawingml/2006/main">
              <a:ext uri="{FF2B5EF4-FFF2-40B4-BE49-F238E27FC236}">
                <a16:creationId xmlns:a16="http://schemas.microsoft.com/office/drawing/2014/main" id="{3CCDBB19-FEE6-45D6-91F2-78E735C30A50}"/>
              </a:ext>
            </a:extLst>
          </p:cNvPr>
          <p:cNvSpPr>
            <a:spLocks xmlns:a="http://schemas.openxmlformats.org/drawingml/2006/main" noGrp="1"/>
          </p:cNvSpPr>
          <p:nvPr/>
        </p:nvSpPr>
        <p:spPr>
          <a:xfrm xmlns:a="http://schemas.openxmlformats.org/drawingml/2006/main">
            <a:off x="685800" y="3000375"/>
            <a:ext cx="542925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550" b="1">
                <a:solidFill>
                  <a:srgbClr val="14263B"/>
                </a:solidFill>
                <a:latin typeface="Lato"/>
                <a:ea typeface="Lato"/>
                <a:cs typeface="Lato"/>
              </a:defRPr>
            </a:pPr>
            <a:r>
              <a:rPr sz="2550" b="1">
                <a:solidFill>
                  <a:srgbClr val="14263B"/>
                </a:solidFill>
                <a:latin typeface="Lato"/>
                <a:ea typeface="Lato"/>
                <a:cs typeface="Lato"/>
              </a:rPr>
              <a:t>Review the schedule.</a:t>
            </a:r>
          </a:p>
        </p:txBody>
      </p:sp>
      <p:sp>
        <p:nvSpPr>
          <p:cNvPr id="4" name="step-three">
            <a:extLst xmlns:a="http://schemas.openxmlformats.org/drawingml/2006/main">
              <a:ext uri="{FF2B5EF4-FFF2-40B4-BE49-F238E27FC236}">
                <a16:creationId xmlns:a16="http://schemas.microsoft.com/office/drawing/2014/main" id="{22941BF7-217C-4E71-890B-ABF95EC4EC2F}"/>
              </a:ext>
            </a:extLst>
          </p:cNvPr>
          <p:cNvSpPr>
            <a:spLocks xmlns:a="http://schemas.openxmlformats.org/drawingml/2006/main" noGrp="1"/>
          </p:cNvSpPr>
          <p:nvPr/>
        </p:nvSpPr>
        <p:spPr>
          <a:xfrm xmlns:a="http://schemas.openxmlformats.org/drawingml/2006/main">
            <a:off x="685800" y="3876675"/>
            <a:ext cx="561975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550" b="1">
                <a:solidFill>
                  <a:srgbClr val="14263B"/>
                </a:solidFill>
                <a:latin typeface="Lato"/>
                <a:ea typeface="Lato"/>
                <a:cs typeface="Lato"/>
              </a:defRPr>
            </a:pPr>
            <a:r>
              <a:rPr sz="2550" b="1">
                <a:solidFill>
                  <a:srgbClr val="14263B"/>
                </a:solidFill>
                <a:latin typeface="Lato"/>
                <a:ea typeface="Lato"/>
                <a:cs typeface="Lato"/>
              </a:rPr>
              <a:t>Follow the crew workflow.</a:t>
            </a:r>
          </a:p>
        </p:txBody>
      </p:sp>
      <p:sp>
        <p:nvSpPr>
          <p:cNvPr id="5" name="website">
            <a:extLst xmlns:a="http://schemas.openxmlformats.org/drawingml/2006/main">
              <a:ext uri="{FF2B5EF4-FFF2-40B4-BE49-F238E27FC236}">
                <a16:creationId xmlns:a16="http://schemas.microsoft.com/office/drawing/2014/main" id="{556559AE-C211-48CF-9FEF-E2B3406D6DC2}"/>
              </a:ext>
            </a:extLst>
          </p:cNvPr>
          <p:cNvSpPr>
            <a:spLocks xmlns:a="http://schemas.openxmlformats.org/drawingml/2006/main" noGrp="1"/>
          </p:cNvSpPr>
          <p:nvPr/>
        </p:nvSpPr>
        <p:spPr>
          <a:xfrm xmlns:a="http://schemas.openxmlformats.org/drawingml/2006/main">
            <a:off x="685800" y="5324475"/>
            <a:ext cx="53340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700" b="1">
                <a:solidFill>
                  <a:srgbClr val="D94F19"/>
                </a:solidFill>
                <a:latin typeface="Lato"/>
                <a:ea typeface="Lato"/>
                <a:cs typeface="Lato"/>
              </a:defRPr>
            </a:pPr>
            <a:r>
              <a:rPr sz="2700" b="1">
                <a:solidFill>
                  <a:srgbClr val="D94F19"/>
                </a:solidFill>
                <a:latin typeface="Lato"/>
                <a:ea typeface="Lato"/>
                <a:cs typeface="Lato"/>
              </a:rPr>
              <a:t>ghpfield.com</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371de18e0baa41d5"/>
          <a:stretch xmlns:a="http://schemas.openxmlformats.org/drawingml/2006/main"/>
        </p:blipFill>
        <p:spPr>
          <a:xfrm xmlns:a="http://schemas.openxmlformats.org/drawingml/2006/main">
            <a:off x="6705600" y="1798966"/>
            <a:ext cx="4191000" cy="4203043"/>
          </a:xfrm>
          <a:prstGeom xmlns:a="http://schemas.openxmlformats.org/drawingml/2006/main" prst="rect">
            <a:avLst/>
          </a:prstGeom>
        </p:spPr>
      </p:pic>
      <p:sp>
        <p:nvSpPr>
          <p:cNvPr id="7" name="caption">
            <a:extLst xmlns:a="http://schemas.openxmlformats.org/drawingml/2006/main">
              <a:ext uri="{FF2B5EF4-FFF2-40B4-BE49-F238E27FC236}">
                <a16:creationId xmlns:a16="http://schemas.microsoft.com/office/drawing/2014/main" id="{540F3236-A818-40D4-A3F3-393AE3648A0F}"/>
              </a:ext>
            </a:extLst>
          </p:cNvPr>
          <p:cNvSpPr>
            <a:spLocks xmlns:a="http://schemas.openxmlformats.org/drawingml/2006/main" noGrp="1"/>
          </p:cNvSpPr>
          <p:nvPr/>
        </p:nvSpPr>
        <p:spPr>
          <a:xfrm xmlns:a="http://schemas.openxmlformats.org/drawingml/2006/main">
            <a:off x="6638925" y="6410325"/>
            <a:ext cx="48672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1500" b="0">
                <a:solidFill>
                  <a:srgbClr val="536675"/>
                </a:solidFill>
                <a:latin typeface="Lato"/>
                <a:ea typeface="Lato"/>
                <a:cs typeface="Lato"/>
              </a:defRPr>
            </a:pPr>
            <a:r>
              <a:rPr sz="1500" b="0">
                <a:solidFill>
                  <a:srgbClr val="536675"/>
                </a:solidFill>
                <a:latin typeface="Lato"/>
                <a:ea typeface="Lato"/>
                <a:cs typeface="Lato"/>
              </a:rPr>
              <a:t>Crew workspace. Demonstration data.</a:t>
            </a:r>
          </a:p>
        </p:txBody>
      </p:sp>
    </p:spTree>
    <p:extLst>
      <p:ext uri="{BB962C8B-B14F-4D97-AF65-F5344CB8AC3E}">
        <p14:creationId xmlns:p14="http://schemas.microsoft.com/office/powerpoint/2010/main" val="504331630"/>
      </p:ext>
    </p:extLst>
  </p:cSld>
</p:sld>
</file>

<file path=ppt/slides/slide5.xml><?xml version="1.0" encoding="utf-8"?>
<p:sld xmlns:p="http://schemas.openxmlformats.org/presentationml/2006/main">
  <p:cSld>
    <p:bg>
      <p:bgPr>
        <a:solidFill xmlns:a="http://schemas.openxmlformats.org/drawingml/2006/main">
          <a:srgbClr val="14263B"/>
        </a:solidFill>
      </p:bgPr>
    </p:bg>
    <p:spTree>
      <p:nvGrpSpPr>
        <p:cNvPr id="1" name=""/>
        <p:cNvGrpSpPr/>
        <p:nvPr/>
      </p:nvGrpSpPr>
      <p:grpSpPr>
        <a:xfrm xmlns:a="http://schemas.openxmlformats.org/drawingml/2006/main"/>
      </p:grpSpPr>
      <p:sp>
        <p:nvSpPr>
          <p:cNvPr id="8" name="heading">
            <a:extLst xmlns:a="http://schemas.openxmlformats.org/drawingml/2006/main">
              <a:ext uri="{FF2B5EF4-FFF2-40B4-BE49-F238E27FC236}">
                <a16:creationId xmlns:a16="http://schemas.microsoft.com/office/drawing/2014/main" id="{829E0587-291B-4FFC-95B9-D309A3CC3C48}"/>
              </a:ext>
            </a:extLst>
          </p:cNvPr>
          <p:cNvSpPr>
            <a:spLocks xmlns:a="http://schemas.openxmlformats.org/drawingml/2006/main" noGrp="1"/>
          </p:cNvSpPr>
          <p:nvPr/>
        </p:nvSpPr>
        <p:spPr>
          <a:xfrm xmlns:a="http://schemas.openxmlformats.org/drawingml/2006/main">
            <a:off x="685800" y="476250"/>
            <a:ext cx="108204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3300" b="1">
                <a:solidFill>
                  <a:srgbClr val="FFFFFF"/>
                </a:solidFill>
                <a:latin typeface="Lato"/>
                <a:ea typeface="Lato"/>
                <a:cs typeface="Lato"/>
              </a:defRPr>
            </a:pPr>
            <a:r>
              <a:rPr sz="3300" b="1">
                <a:solidFill>
                  <a:srgbClr val="FFFFFF"/>
                </a:solidFill>
                <a:latin typeface="Lato"/>
                <a:ea typeface="Lato"/>
                <a:cs typeface="Lato"/>
              </a:rPr>
              <a:t>A guided trial</a:t>
            </a:r>
          </a:p>
        </p:txBody>
      </p:sp>
      <p:sp>
        <p:nvSpPr>
          <p:cNvPr id="2" name="duration">
            <a:extLst xmlns:a="http://schemas.openxmlformats.org/drawingml/2006/main">
              <a:ext uri="{FF2B5EF4-FFF2-40B4-BE49-F238E27FC236}">
                <a16:creationId xmlns:a16="http://schemas.microsoft.com/office/drawing/2014/main" id="{319005C3-453B-47F6-AF81-70D5AB22F8C8}"/>
              </a:ext>
            </a:extLst>
          </p:cNvPr>
          <p:cNvSpPr>
            <a:spLocks xmlns:a="http://schemas.openxmlformats.org/drawingml/2006/main" noGrp="1"/>
          </p:cNvSpPr>
          <p:nvPr/>
        </p:nvSpPr>
        <p:spPr>
          <a:xfrm xmlns:a="http://schemas.openxmlformats.org/drawingml/2006/main">
            <a:off x="685800" y="2066925"/>
            <a:ext cx="4476750" cy="1285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6750" b="1">
                <a:solidFill>
                  <a:srgbClr val="FFFFFF"/>
                </a:solidFill>
                <a:latin typeface="Lato"/>
                <a:ea typeface="Lato"/>
                <a:cs typeface="Lato"/>
              </a:defRPr>
            </a:pPr>
            <a:r>
              <a:rPr sz="6750" b="1">
                <a:solidFill>
                  <a:srgbClr val="FFFFFF"/>
                </a:solidFill>
                <a:latin typeface="Lato"/>
                <a:ea typeface="Lato"/>
                <a:cs typeface="Lato"/>
              </a:rPr>
              <a:t>14 days</a:t>
            </a:r>
          </a:p>
        </p:txBody>
      </p:sp>
      <p:sp>
        <p:nvSpPr>
          <p:cNvPr id="3" name="nocard">
            <a:extLst xmlns:a="http://schemas.openxmlformats.org/drawingml/2006/main">
              <a:ext uri="{FF2B5EF4-FFF2-40B4-BE49-F238E27FC236}">
                <a16:creationId xmlns:a16="http://schemas.microsoft.com/office/drawing/2014/main" id="{74D531F2-E8CB-462B-B328-2DDE7B753C5B}"/>
              </a:ext>
            </a:extLst>
          </p:cNvPr>
          <p:cNvSpPr>
            <a:spLocks xmlns:a="http://schemas.openxmlformats.org/drawingml/2006/main" noGrp="1"/>
          </p:cNvSpPr>
          <p:nvPr/>
        </p:nvSpPr>
        <p:spPr>
          <a:xfrm xmlns:a="http://schemas.openxmlformats.org/drawingml/2006/main">
            <a:off x="723900" y="3476625"/>
            <a:ext cx="46672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550" b="1">
                <a:solidFill>
                  <a:srgbClr val="FFAD83"/>
                </a:solidFill>
                <a:latin typeface="Lato"/>
                <a:ea typeface="Lato"/>
                <a:cs typeface="Lato"/>
              </a:defRPr>
            </a:pPr>
            <a:r>
              <a:rPr sz="2550" b="1">
                <a:solidFill>
                  <a:srgbClr val="FFAD83"/>
                </a:solidFill>
                <a:latin typeface="Lato"/>
                <a:ea typeface="Lato"/>
                <a:cs typeface="Lato"/>
              </a:rPr>
              <a:t>No card required</a:t>
            </a:r>
          </a:p>
        </p:txBody>
      </p:sp>
      <p:sp>
        <p:nvSpPr>
          <p:cNvPr id="4" name="step-one">
            <a:extLst xmlns:a="http://schemas.openxmlformats.org/drawingml/2006/main">
              <a:ext uri="{FF2B5EF4-FFF2-40B4-BE49-F238E27FC236}">
                <a16:creationId xmlns:a16="http://schemas.microsoft.com/office/drawing/2014/main" id="{A042CA40-9113-47B0-A5B0-4D0A4725FD29}"/>
              </a:ext>
            </a:extLst>
          </p:cNvPr>
          <p:cNvSpPr>
            <a:spLocks xmlns:a="http://schemas.openxmlformats.org/drawingml/2006/main" noGrp="1"/>
          </p:cNvSpPr>
          <p:nvPr/>
        </p:nvSpPr>
        <p:spPr>
          <a:xfrm xmlns:a="http://schemas.openxmlformats.org/drawingml/2006/main">
            <a:off x="5953125" y="1781175"/>
            <a:ext cx="5381625"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325" b="1">
                <a:solidFill>
                  <a:srgbClr val="FFFFFF"/>
                </a:solidFill>
                <a:latin typeface="Lato"/>
                <a:ea typeface="Lato"/>
                <a:cs typeface="Lato"/>
              </a:defRPr>
            </a:pPr>
            <a:r>
              <a:rPr sz="2325" b="1">
                <a:solidFill>
                  <a:srgbClr val="FFFFFF"/>
                </a:solidFill>
                <a:latin typeface="Lato"/>
                <a:ea typeface="Lato"/>
                <a:cs typeface="Lato"/>
              </a:rPr>
              <a:t>1. Review your workflow</a:t>
            </a:r>
          </a:p>
          <a:p xmlns:a="http://schemas.openxmlformats.org/drawingml/2006/main">
            <a:pPr>
              <a:defRPr sz="2325" b="1">
                <a:solidFill>
                  <a:srgbClr val="FFFFFF"/>
                </a:solidFill>
                <a:latin typeface="Lato"/>
                <a:ea typeface="Lato"/>
                <a:cs typeface="Lato"/>
              </a:defRPr>
            </a:pPr>
            <a:r>
              <a:rPr sz="2325" b="1">
                <a:solidFill>
                  <a:srgbClr val="FFFFFF"/>
                </a:solidFill>
                <a:latin typeface="Lato"/>
                <a:ea typeface="Lato"/>
                <a:cs typeface="Lato"/>
              </a:rPr>
              <a:t>    and setup</a:t>
            </a:r>
          </a:p>
        </p:txBody>
      </p:sp>
      <p:sp>
        <p:nvSpPr>
          <p:cNvPr id="5" name="step-two">
            <a:extLst xmlns:a="http://schemas.openxmlformats.org/drawingml/2006/main">
              <a:ext uri="{FF2B5EF4-FFF2-40B4-BE49-F238E27FC236}">
                <a16:creationId xmlns:a16="http://schemas.microsoft.com/office/drawing/2014/main" id="{3B1B3F99-D418-437C-8914-D9870733D8DF}"/>
              </a:ext>
            </a:extLst>
          </p:cNvPr>
          <p:cNvSpPr>
            <a:spLocks xmlns:a="http://schemas.openxmlformats.org/drawingml/2006/main" noGrp="1"/>
          </p:cNvSpPr>
          <p:nvPr/>
        </p:nvSpPr>
        <p:spPr>
          <a:xfrm xmlns:a="http://schemas.openxmlformats.org/drawingml/2006/main">
            <a:off x="5953125" y="3190875"/>
            <a:ext cx="5381625"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325" b="1">
                <a:solidFill>
                  <a:srgbClr val="FFFFFF"/>
                </a:solidFill>
                <a:latin typeface="Lato"/>
                <a:ea typeface="Lato"/>
                <a:cs typeface="Lato"/>
              </a:defRPr>
            </a:pPr>
            <a:r>
              <a:rPr sz="2325" b="1">
                <a:solidFill>
                  <a:srgbClr val="FFFFFF"/>
                </a:solidFill>
                <a:latin typeface="Lato"/>
                <a:ea typeface="Lato"/>
                <a:cs typeface="Lato"/>
              </a:rPr>
              <a:t>2. Confirm a small trial</a:t>
            </a:r>
          </a:p>
          <a:p xmlns:a="http://schemas.openxmlformats.org/drawingml/2006/main">
            <a:pPr>
              <a:defRPr sz="2325" b="1">
                <a:solidFill>
                  <a:srgbClr val="FFFFFF"/>
                </a:solidFill>
                <a:latin typeface="Lato"/>
                <a:ea typeface="Lato"/>
                <a:cs typeface="Lato"/>
              </a:defRPr>
            </a:pPr>
            <a:r>
              <a:rPr sz="2325" b="1">
                <a:solidFill>
                  <a:srgbClr val="FFFFFF"/>
                </a:solidFill>
                <a:latin typeface="Lato"/>
                <a:ea typeface="Lato"/>
                <a:cs typeface="Lato"/>
              </a:rPr>
              <a:t>    with your team</a:t>
            </a:r>
          </a:p>
        </p:txBody>
      </p:sp>
      <p:sp>
        <p:nvSpPr>
          <p:cNvPr id="6" name="step-three">
            <a:extLst xmlns:a="http://schemas.openxmlformats.org/drawingml/2006/main">
              <a:ext uri="{FF2B5EF4-FFF2-40B4-BE49-F238E27FC236}">
                <a16:creationId xmlns:a16="http://schemas.microsoft.com/office/drawing/2014/main" id="{912949DF-598D-47E6-B5F3-39FE171C469B}"/>
              </a:ext>
            </a:extLst>
          </p:cNvPr>
          <p:cNvSpPr>
            <a:spLocks xmlns:a="http://schemas.openxmlformats.org/drawingml/2006/main" noGrp="1"/>
          </p:cNvSpPr>
          <p:nvPr/>
        </p:nvSpPr>
        <p:spPr>
          <a:xfrm xmlns:a="http://schemas.openxmlformats.org/drawingml/2006/main">
            <a:off x="5953125" y="4600575"/>
            <a:ext cx="5381625"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325" b="1">
                <a:solidFill>
                  <a:srgbClr val="FFFFFF"/>
                </a:solidFill>
                <a:latin typeface="Lato"/>
                <a:ea typeface="Lato"/>
                <a:cs typeface="Lato"/>
              </a:defRPr>
            </a:pPr>
            <a:r>
              <a:rPr sz="2325" b="1">
                <a:solidFill>
                  <a:srgbClr val="FFFFFF"/>
                </a:solidFill>
                <a:latin typeface="Lato"/>
                <a:ea typeface="Lato"/>
                <a:cs typeface="Lato"/>
              </a:rPr>
              <a:t>3. Evaluate it before</a:t>
            </a:r>
          </a:p>
          <a:p xmlns:a="http://schemas.openxmlformats.org/drawingml/2006/main">
            <a:pPr>
              <a:defRPr sz="2325" b="1">
                <a:solidFill>
                  <a:srgbClr val="FFFFFF"/>
                </a:solidFill>
                <a:latin typeface="Lato"/>
                <a:ea typeface="Lato"/>
                <a:cs typeface="Lato"/>
              </a:defRPr>
            </a:pPr>
            <a:r>
              <a:rPr sz="2325" b="1">
                <a:solidFill>
                  <a:srgbClr val="FFFFFF"/>
                </a:solidFill>
                <a:latin typeface="Lato"/>
                <a:ea typeface="Lato"/>
                <a:cs typeface="Lato"/>
              </a:rPr>
              <a:t>    choosing paid service</a:t>
            </a:r>
          </a:p>
        </p:txBody>
      </p:sp>
      <p:sp>
        <p:nvSpPr>
          <p:cNvPr id="7" name="qualification">
            <a:extLst xmlns:a="http://schemas.openxmlformats.org/drawingml/2006/main">
              <a:ext uri="{FF2B5EF4-FFF2-40B4-BE49-F238E27FC236}">
                <a16:creationId xmlns:a16="http://schemas.microsoft.com/office/drawing/2014/main" id="{83653A0D-8E5A-44D3-8A76-82CC374FD36A}"/>
              </a:ext>
            </a:extLst>
          </p:cNvPr>
          <p:cNvSpPr>
            <a:spLocks xmlns:a="http://schemas.openxmlformats.org/drawingml/2006/main" noGrp="1"/>
          </p:cNvSpPr>
          <p:nvPr/>
        </p:nvSpPr>
        <p:spPr>
          <a:xfrm xmlns:a="http://schemas.openxmlformats.org/drawingml/2006/main">
            <a:off x="723900" y="6057900"/>
            <a:ext cx="106680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1800" b="0">
                <a:solidFill>
                  <a:srgbClr val="E3EDF4"/>
                </a:solidFill>
                <a:latin typeface="Lato"/>
                <a:ea typeface="Lato"/>
                <a:cs typeface="Lato"/>
              </a:defRPr>
            </a:pPr>
            <a:r>
              <a:rPr sz="1800" b="0">
                <a:solidFill>
                  <a:srgbClr val="E3EDF4"/>
                </a:solidFill>
                <a:latin typeface="Lato"/>
                <a:ea typeface="Lato"/>
                <a:cs typeface="Lato"/>
              </a:rPr>
              <a:t>Trial requests are reviewed before activation.</a:t>
            </a:r>
          </a:p>
        </p:txBody>
      </p:sp>
    </p:spTree>
    <p:extLst>
      <p:ext uri="{BB962C8B-B14F-4D97-AF65-F5344CB8AC3E}">
        <p14:creationId xmlns:p14="http://schemas.microsoft.com/office/powerpoint/2010/main" val="794746039"/>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heading">
            <a:extLst xmlns:a="http://schemas.openxmlformats.org/drawingml/2006/main">
              <a:ext uri="{FF2B5EF4-FFF2-40B4-BE49-F238E27FC236}">
                <a16:creationId xmlns:a16="http://schemas.microsoft.com/office/drawing/2014/main" id="{B61C0D21-7D3C-4EF7-9041-B1F5DC6A2956}"/>
              </a:ext>
            </a:extLst>
          </p:cNvPr>
          <p:cNvSpPr>
            <a:spLocks xmlns:a="http://schemas.openxmlformats.org/drawingml/2006/main" noGrp="1"/>
          </p:cNvSpPr>
          <p:nvPr/>
        </p:nvSpPr>
        <p:spPr>
          <a:xfrm xmlns:a="http://schemas.openxmlformats.org/drawingml/2006/main">
            <a:off x="685800" y="476250"/>
            <a:ext cx="108204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3300" b="1">
                <a:solidFill>
                  <a:srgbClr val="14263B"/>
                </a:solidFill>
                <a:latin typeface="Lato"/>
                <a:ea typeface="Lato"/>
                <a:cs typeface="Lato"/>
              </a:defRPr>
            </a:pPr>
            <a:r>
              <a:rPr sz="3300" b="1">
                <a:solidFill>
                  <a:srgbClr val="14263B"/>
                </a:solidFill>
                <a:latin typeface="Lato"/>
                <a:ea typeface="Lato"/>
                <a:cs typeface="Lato"/>
              </a:rPr>
              <a:t>Core plan</a:t>
            </a:r>
          </a:p>
        </p:txBody>
      </p:sp>
      <p:sp>
        <p:nvSpPr>
          <p:cNvPr id="2" name="price">
            <a:extLst xmlns:a="http://schemas.openxmlformats.org/drawingml/2006/main">
              <a:ext uri="{FF2B5EF4-FFF2-40B4-BE49-F238E27FC236}">
                <a16:creationId xmlns:a16="http://schemas.microsoft.com/office/drawing/2014/main" id="{9C102A16-8B3D-4EF1-AEAF-FD1A9AD90E09}"/>
              </a:ext>
            </a:extLst>
          </p:cNvPr>
          <p:cNvSpPr>
            <a:spLocks xmlns:a="http://schemas.openxmlformats.org/drawingml/2006/main" noGrp="1"/>
          </p:cNvSpPr>
          <p:nvPr/>
        </p:nvSpPr>
        <p:spPr>
          <a:xfrm xmlns:a="http://schemas.openxmlformats.org/drawingml/2006/main">
            <a:off x="685800" y="1771650"/>
            <a:ext cx="3476625" cy="1200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7200" b="1">
                <a:solidFill>
                  <a:srgbClr val="14263B"/>
                </a:solidFill>
                <a:latin typeface="Lato"/>
                <a:ea typeface="Lato"/>
                <a:cs typeface="Lato"/>
              </a:defRPr>
            </a:pPr>
            <a:r>
              <a:rPr sz="7200" b="1">
                <a:solidFill>
                  <a:srgbClr val="14263B"/>
                </a:solidFill>
                <a:latin typeface="Lato"/>
                <a:ea typeface="Lato"/>
                <a:cs typeface="Lato"/>
              </a:rPr>
              <a:t>$99</a:t>
            </a:r>
          </a:p>
        </p:txBody>
      </p:sp>
      <p:sp>
        <p:nvSpPr>
          <p:cNvPr id="3" name="price-unit">
            <a:extLst xmlns:a="http://schemas.openxmlformats.org/drawingml/2006/main">
              <a:ext uri="{FF2B5EF4-FFF2-40B4-BE49-F238E27FC236}">
                <a16:creationId xmlns:a16="http://schemas.microsoft.com/office/drawing/2014/main" id="{03BEBBE9-B70D-4AF6-AB89-B1F93F10A5A0}"/>
              </a:ext>
            </a:extLst>
          </p:cNvPr>
          <p:cNvSpPr>
            <a:spLocks xmlns:a="http://schemas.openxmlformats.org/drawingml/2006/main" noGrp="1"/>
          </p:cNvSpPr>
          <p:nvPr/>
        </p:nvSpPr>
        <p:spPr>
          <a:xfrm xmlns:a="http://schemas.openxmlformats.org/drawingml/2006/main">
            <a:off x="714375" y="3067050"/>
            <a:ext cx="552450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325" b="0">
                <a:solidFill>
                  <a:srgbClr val="536675"/>
                </a:solidFill>
                <a:latin typeface="Lato"/>
                <a:ea typeface="Lato"/>
                <a:cs typeface="Lato"/>
              </a:defRPr>
            </a:pPr>
            <a:r>
              <a:rPr sz="2325" b="0">
                <a:solidFill>
                  <a:srgbClr val="536675"/>
                </a:solidFill>
                <a:latin typeface="Lato"/>
                <a:ea typeface="Lato"/>
                <a:cs typeface="Lato"/>
              </a:rPr>
              <a:t>per company per month</a:t>
            </a:r>
          </a:p>
        </p:txBody>
      </p:sp>
      <p:sp>
        <p:nvSpPr>
          <p:cNvPr id="4" name="scope">
            <a:extLst xmlns:a="http://schemas.openxmlformats.org/drawingml/2006/main">
              <a:ext uri="{FF2B5EF4-FFF2-40B4-BE49-F238E27FC236}">
                <a16:creationId xmlns:a16="http://schemas.microsoft.com/office/drawing/2014/main" id="{1A7B1B55-7D67-4DB1-8307-39C0C8FC15F7}"/>
              </a:ext>
            </a:extLst>
          </p:cNvPr>
          <p:cNvSpPr>
            <a:spLocks xmlns:a="http://schemas.openxmlformats.org/drawingml/2006/main" noGrp="1"/>
          </p:cNvSpPr>
          <p:nvPr/>
        </p:nvSpPr>
        <p:spPr>
          <a:xfrm xmlns:a="http://schemas.openxmlformats.org/drawingml/2006/main">
            <a:off x="6858000" y="1924050"/>
            <a:ext cx="4429125"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3150" b="1">
                <a:solidFill>
                  <a:srgbClr val="236D9C"/>
                </a:solidFill>
                <a:latin typeface="Lato"/>
                <a:ea typeface="Lato"/>
                <a:cs typeface="Lato"/>
              </a:defRPr>
            </a:pPr>
            <a:r>
              <a:rPr sz="3150" b="1">
                <a:solidFill>
                  <a:srgbClr val="236D9C"/>
                </a:solidFill>
                <a:latin typeface="Lato"/>
                <a:ea typeface="Lato"/>
                <a:cs typeface="Lato"/>
              </a:rPr>
              <a:t>Up to 5 crews</a:t>
            </a:r>
          </a:p>
          <a:p xmlns:a="http://schemas.openxmlformats.org/drawingml/2006/main">
            <a:pPr>
              <a:defRPr sz="3150" b="1">
                <a:solidFill>
                  <a:srgbClr val="236D9C"/>
                </a:solidFill>
                <a:latin typeface="Lato"/>
                <a:ea typeface="Lato"/>
                <a:cs typeface="Lato"/>
              </a:defRPr>
            </a:pPr>
            <a:r>
              <a:rPr sz="3150" b="1">
                <a:solidFill>
                  <a:srgbClr val="236D9C"/>
                </a:solidFill>
                <a:latin typeface="Lato"/>
                <a:ea typeface="Lato"/>
                <a:cs typeface="Lato"/>
              </a:rPr>
              <a:t>and 10 users</a:t>
            </a:r>
          </a:p>
        </p:txBody>
      </p:sp>
      <p:sp>
        <p:nvSpPr>
          <p:cNvPr id="5" name="limits">
            <a:extLst xmlns:a="http://schemas.openxmlformats.org/drawingml/2006/main">
              <a:ext uri="{FF2B5EF4-FFF2-40B4-BE49-F238E27FC236}">
                <a16:creationId xmlns:a16="http://schemas.microsoft.com/office/drawing/2014/main" id="{71A59A6B-2915-496B-8347-A7C01C096828}"/>
              </a:ext>
            </a:extLst>
          </p:cNvPr>
          <p:cNvSpPr>
            <a:spLocks xmlns:a="http://schemas.openxmlformats.org/drawingml/2006/main" noGrp="1"/>
          </p:cNvSpPr>
          <p:nvPr/>
        </p:nvSpPr>
        <p:spPr>
          <a:xfrm xmlns:a="http://schemas.openxmlformats.org/drawingml/2006/main">
            <a:off x="723900" y="4143375"/>
            <a:ext cx="10668000" cy="800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025" b="0">
                <a:solidFill>
                  <a:srgbClr val="536675"/>
                </a:solidFill>
                <a:latin typeface="Lato"/>
                <a:ea typeface="Lato"/>
                <a:cs typeface="Lato"/>
              </a:defRPr>
            </a:pPr>
            <a:r>
              <a:rPr sz="2025" b="0">
                <a:solidFill>
                  <a:srgbClr val="536675"/>
                </a:solidFill>
                <a:latin typeface="Lato"/>
                <a:ea typeface="Lato"/>
                <a:cs typeface="Lato"/>
              </a:rPr>
              <a:t>Integrations and provider services are additional.</a:t>
            </a:r>
          </a:p>
          <a:p xmlns:a="http://schemas.openxmlformats.org/drawingml/2006/main">
            <a:pPr>
              <a:defRPr sz="2025" b="0">
                <a:solidFill>
                  <a:srgbClr val="536675"/>
                </a:solidFill>
                <a:latin typeface="Lato"/>
                <a:ea typeface="Lato"/>
                <a:cs typeface="Lato"/>
              </a:defRPr>
            </a:pPr>
            <a:r>
              <a:rPr sz="2025" b="0">
                <a:solidFill>
                  <a:srgbClr val="536675"/>
                </a:solidFill>
                <a:latin typeface="Lato"/>
                <a:ea typeface="Lato"/>
                <a:cs typeface="Lato"/>
              </a:rPr>
              <a:t>Availability is confirmed individually.</a:t>
            </a:r>
          </a:p>
        </p:txBody>
      </p:sp>
      <p:sp>
        <p:nvSpPr>
          <p:cNvPr id="6" name="cta">
            <a:extLst xmlns:a="http://schemas.openxmlformats.org/drawingml/2006/main">
              <a:ext uri="{FF2B5EF4-FFF2-40B4-BE49-F238E27FC236}">
                <a16:creationId xmlns:a16="http://schemas.microsoft.com/office/drawing/2014/main" id="{9F35D94D-2780-4967-A473-3B45D6E2190F}"/>
              </a:ext>
            </a:extLst>
          </p:cNvPr>
          <p:cNvSpPr>
            <a:spLocks xmlns:a="http://schemas.openxmlformats.org/drawingml/2006/main" noGrp="1"/>
          </p:cNvSpPr>
          <p:nvPr/>
        </p:nvSpPr>
        <p:spPr>
          <a:xfrm xmlns:a="http://schemas.openxmlformats.org/drawingml/2006/main">
            <a:off x="723900" y="5400675"/>
            <a:ext cx="106680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325" b="1">
                <a:solidFill>
                  <a:srgbClr val="14263B"/>
                </a:solidFill>
                <a:latin typeface="Lato"/>
                <a:ea typeface="Lato"/>
                <a:cs typeface="Lato"/>
              </a:defRPr>
            </a:pPr>
            <a:r>
              <a:rPr sz="2325" b="1">
                <a:solidFill>
                  <a:srgbClr val="14263B"/>
                </a:solidFill>
                <a:latin typeface="Lato"/>
                <a:ea typeface="Lato"/>
                <a:cs typeface="Lato"/>
              </a:rPr>
              <a:t>Explore the demo or request a guided trial</a:t>
            </a:r>
          </a:p>
        </p:txBody>
      </p:sp>
      <p:sp>
        <p:nvSpPr>
          <p:cNvPr id="7" name="website">
            <a:extLst xmlns:a="http://schemas.openxmlformats.org/drawingml/2006/main">
              <a:ext uri="{FF2B5EF4-FFF2-40B4-BE49-F238E27FC236}">
                <a16:creationId xmlns:a16="http://schemas.microsoft.com/office/drawing/2014/main" id="{E89F56E9-DCFE-447D-83B1-E5EC058BC3CD}"/>
              </a:ext>
            </a:extLst>
          </p:cNvPr>
          <p:cNvSpPr>
            <a:spLocks xmlns:a="http://schemas.openxmlformats.org/drawingml/2006/main" noGrp="1"/>
          </p:cNvSpPr>
          <p:nvPr/>
        </p:nvSpPr>
        <p:spPr>
          <a:xfrm xmlns:a="http://schemas.openxmlformats.org/drawingml/2006/main">
            <a:off x="723900" y="5962650"/>
            <a:ext cx="106680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Autofit/>
          </a:bodyPr>
          <a:lstStyle xmlns:a="http://schemas.openxmlformats.org/drawingml/2006/main"/>
          <a:p xmlns:a="http://schemas.openxmlformats.org/drawingml/2006/main">
            <a:pPr>
              <a:defRPr sz="2775" b="1">
                <a:solidFill>
                  <a:srgbClr val="D94F19"/>
                </a:solidFill>
                <a:latin typeface="Lato"/>
                <a:ea typeface="Lato"/>
                <a:cs typeface="Lato"/>
              </a:defRPr>
            </a:pPr>
            <a:r>
              <a:rPr sz="2775" b="1">
                <a:solidFill>
                  <a:srgbClr val="D94F19"/>
                </a:solidFill>
                <a:latin typeface="Lato"/>
                <a:ea typeface="Lato"/>
                <a:cs typeface="Lato"/>
              </a:rPr>
              <a:t>ghpfield.com</a:t>
            </a:r>
          </a:p>
        </p:txBody>
      </p:sp>
    </p:spTree>
    <p:extLst>
      <p:ext uri="{BB962C8B-B14F-4D97-AF65-F5344CB8AC3E}">
        <p14:creationId xmlns:p14="http://schemas.microsoft.com/office/powerpoint/2010/main" val="131460658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2026-09-08T14:37:00.5260000Z</dcterms:created>
  <dcterms:modified xsi:type="dcterms:W3CDTF">2026-09-08T14:37:00.5260000Z</dcterms:modified>
</coreProperties>
</file>